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9906000"/>
  <p:notesSz cx="6807200" cy="9939325"/>
  <p:embeddedFontLst>
    <p:embeddedFont>
      <p:font typeface="Arim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27">
          <p15:clr>
            <a:srgbClr val="A4A3A4"/>
          </p15:clr>
        </p15:guide>
        <p15:guide id="2" pos="5995">
          <p15:clr>
            <a:srgbClr val="A4A3A4"/>
          </p15:clr>
        </p15:guide>
        <p15:guide id="3" pos="245">
          <p15:clr>
            <a:srgbClr val="A4A3A4"/>
          </p15:clr>
        </p15:guide>
        <p15:guide id="4" orient="horz" pos="4065">
          <p15:clr>
            <a:srgbClr val="A4A3A4"/>
          </p15:clr>
        </p15:guide>
        <p15:guide id="5" pos="3139">
          <p15:clr>
            <a:srgbClr val="A4A3A4"/>
          </p15:clr>
        </p15:guide>
      </p15:sldGuideLst>
    </p:ext>
    <p:ext uri="{2D200454-40CA-4A62-9FC3-DE9A4176ACB9}">
      <p15:notesGuideLst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A78EE9FB-C551-4504-9871-1AFB92A9657A}">
  <a:tblStyle styleId="{A78EE9FB-C551-4504-9871-1AFB92A9657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4F32617-1C9C-49E7-8C02-151967BD44C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27" orient="horz"/>
        <p:guide pos="5995"/>
        <p:guide pos="245"/>
        <p:guide pos="4065" orient="horz"/>
        <p:guide pos="3139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131" orient="horz"/>
        <p:guide pos="214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mo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Arimo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Arimo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Arimo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" y="2"/>
            <a:ext cx="2949786" cy="498693"/>
          </a:xfrm>
          <a:prstGeom prst="rect">
            <a:avLst/>
          </a:prstGeom>
          <a:noFill/>
          <a:ln>
            <a:noFill/>
          </a:ln>
        </p:spPr>
        <p:txBody>
          <a:bodyPr anchorCtr="0" anchor="t" bIns="44150" lIns="88300" spcFirstLastPara="1" rIns="88300" wrap="square" tIns="4415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55841" y="2"/>
            <a:ext cx="2949786" cy="498693"/>
          </a:xfrm>
          <a:prstGeom prst="rect">
            <a:avLst/>
          </a:prstGeom>
          <a:noFill/>
          <a:ln>
            <a:noFill/>
          </a:ln>
        </p:spPr>
        <p:txBody>
          <a:bodyPr anchorCtr="0" anchor="t" bIns="44150" lIns="88300" spcFirstLastPara="1" rIns="88300" wrap="square" tIns="44150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  <a:noFill/>
          <a:ln>
            <a:noFill/>
          </a:ln>
        </p:spPr>
        <p:txBody>
          <a:bodyPr anchorCtr="0" anchor="t" bIns="44150" lIns="88300" spcFirstLastPara="1" rIns="88300" wrap="square" tIns="44150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anchorCtr="0" anchor="b" bIns="44150" lIns="88300" spcFirstLastPara="1" rIns="88300" wrap="square" tIns="4415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anchorCtr="0" anchor="b" bIns="44150" lIns="88300" spcFirstLastPara="1" rIns="88300" wrap="square" tIns="441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  <a:noFill/>
          <a:ln>
            <a:noFill/>
          </a:ln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 txBox="1"/>
          <p:nvPr>
            <p:ph idx="12" type="sldNum"/>
          </p:nvPr>
        </p:nvSpPr>
        <p:spPr>
          <a:xfrm>
            <a:off x="3855841" y="9440650"/>
            <a:ext cx="2949786" cy="498690"/>
          </a:xfrm>
          <a:prstGeom prst="rect">
            <a:avLst/>
          </a:prstGeom>
          <a:noFill/>
          <a:ln>
            <a:noFill/>
          </a:ln>
        </p:spPr>
        <p:txBody>
          <a:bodyPr anchorCtr="0" anchor="b" bIns="44150" lIns="88300" spcFirstLastPara="1" rIns="88300" wrap="square" tIns="44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3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5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8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9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0:notes"/>
          <p:cNvSpPr txBox="1"/>
          <p:nvPr>
            <p:ph idx="1" type="body"/>
          </p:nvPr>
        </p:nvSpPr>
        <p:spPr>
          <a:xfrm>
            <a:off x="680720" y="4783308"/>
            <a:ext cx="5445760" cy="3913613"/>
          </a:xfrm>
          <a:prstGeom prst="rect">
            <a:avLst/>
          </a:prstGeom>
        </p:spPr>
        <p:txBody>
          <a:bodyPr anchorCtr="0" anchor="t" bIns="44150" lIns="88300" spcFirstLastPara="1" rIns="88300" wrap="square" tIns="44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0:notes"/>
          <p:cNvSpPr/>
          <p:nvPr>
            <p:ph idx="2" type="sldImg"/>
          </p:nvPr>
        </p:nvSpPr>
        <p:spPr>
          <a:xfrm>
            <a:off x="981075" y="1243013"/>
            <a:ext cx="4845050" cy="33543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제목 슬라이드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742950" y="1122363"/>
            <a:ext cx="84201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제목만">
  <p:cSld name="1_제목만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oogle Shape;22;p3"/>
          <p:cNvGrpSpPr/>
          <p:nvPr/>
        </p:nvGrpSpPr>
        <p:grpSpPr>
          <a:xfrm>
            <a:off x="3" y="6718852"/>
            <a:ext cx="9910507" cy="139148"/>
            <a:chOff x="1" y="6718852"/>
            <a:chExt cx="12197547" cy="139148"/>
          </a:xfrm>
        </p:grpSpPr>
        <p:sp>
          <p:nvSpPr>
            <p:cNvPr id="23" name="Google Shape;23;p3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>
              <a:gsLst>
                <a:gs pos="0">
                  <a:srgbClr val="D90E15"/>
                </a:gs>
                <a:gs pos="89000">
                  <a:srgbClr val="ED8037"/>
                </a:gs>
                <a:gs pos="100000">
                  <a:srgbClr val="F8AC2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" name="Google Shape;25;p3"/>
          <p:cNvSpPr/>
          <p:nvPr/>
        </p:nvSpPr>
        <p:spPr>
          <a:xfrm>
            <a:off x="0" y="1"/>
            <a:ext cx="9910509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24881" y="339632"/>
            <a:ext cx="891669" cy="15138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248250" y="6683824"/>
            <a:ext cx="1491114" cy="179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9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ALT Co., Ltd. Confidential &amp; Proprietary</a:t>
            </a:r>
            <a:endParaRPr sz="569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sz="97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제목 및 내용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빈 화면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구역 머리글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675879" y="1709740"/>
            <a:ext cx="8543925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" type="body"/>
          </p:nvPr>
        </p:nvSpPr>
        <p:spPr>
          <a:xfrm>
            <a:off x="675879" y="4589465"/>
            <a:ext cx="8543925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콘텐츠 2개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" type="body"/>
          </p:nvPr>
        </p:nvSpPr>
        <p:spPr>
          <a:xfrm>
            <a:off x="681038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2" type="body"/>
          </p:nvPr>
        </p:nvSpPr>
        <p:spPr>
          <a:xfrm>
            <a:off x="5014913" y="1825625"/>
            <a:ext cx="421005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비교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68232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682329" y="1681163"/>
            <a:ext cx="4190702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8"/>
          <p:cNvSpPr txBox="1"/>
          <p:nvPr>
            <p:ph idx="2" type="body"/>
          </p:nvPr>
        </p:nvSpPr>
        <p:spPr>
          <a:xfrm>
            <a:off x="682329" y="2505075"/>
            <a:ext cx="4190702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3" type="body"/>
          </p:nvPr>
        </p:nvSpPr>
        <p:spPr>
          <a:xfrm>
            <a:off x="5014913" y="1681163"/>
            <a:ext cx="4211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8"/>
          <p:cNvSpPr txBox="1"/>
          <p:nvPr>
            <p:ph idx="4" type="body"/>
          </p:nvPr>
        </p:nvSpPr>
        <p:spPr>
          <a:xfrm>
            <a:off x="5014913" y="2505075"/>
            <a:ext cx="4211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제목만" type="titleOnly">
  <p:cSld name="TITLE_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캡션 있는 콘텐츠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" name="Google Shape;69;p10"/>
          <p:cNvSpPr txBox="1"/>
          <p:nvPr>
            <p:ph idx="2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캡션 있는 그림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/>
          <p:nvPr>
            <p:ph idx="2" type="pic"/>
          </p:nvPr>
        </p:nvSpPr>
        <p:spPr>
          <a:xfrm>
            <a:off x="4211340" y="987427"/>
            <a:ext cx="5014913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제목 및 세로 텍스트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2777332" y="-270669"/>
            <a:ext cx="4351338" cy="854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세로 제목 및 텍스트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>
            <p:ph type="title"/>
          </p:nvPr>
        </p:nvSpPr>
        <p:spPr>
          <a:xfrm rot="5400000">
            <a:off x="5251054" y="2203053"/>
            <a:ext cx="5811838" cy="21359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 rot="5400000">
            <a:off x="917179" y="128985"/>
            <a:ext cx="5811838" cy="62841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4_구역 머리글">
  <p:cSld name="4_구역 머리글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9296656" y="6666145"/>
            <a:ext cx="609348" cy="1682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indent="0" lvl="1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indent="0" lvl="2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indent="0" lvl="3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indent="0" lvl="4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indent="0" lvl="5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indent="0" lvl="6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indent="0" lvl="7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indent="0" lvl="8" marL="0" algn="ctr">
              <a:spcBef>
                <a:spcPts val="0"/>
              </a:spcBef>
              <a:buNone/>
              <a:defRPr sz="650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 </a:t>
            </a:r>
            <a:fld id="{00000000-1234-1234-1234-123412341234}" type="slidenum">
              <a:rPr lang="en-US"/>
              <a:t>‹#›</a:t>
            </a:fld>
            <a:r>
              <a:rPr lang="en-US"/>
              <a:t> -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jpg"/><Relationship Id="rId4" Type="http://schemas.openxmlformats.org/officeDocument/2006/relationships/image" Target="../media/image11.jpg"/><Relationship Id="rId5" Type="http://schemas.openxmlformats.org/officeDocument/2006/relationships/image" Target="../media/image9.jpg"/><Relationship Id="rId6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3.png"/><Relationship Id="rId5" Type="http://schemas.openxmlformats.org/officeDocument/2006/relationships/image" Target="../media/image17.png"/><Relationship Id="rId6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8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21.png"/><Relationship Id="rId5" Type="http://schemas.openxmlformats.org/officeDocument/2006/relationships/image" Target="../media/image23.png"/><Relationship Id="rId6" Type="http://schemas.openxmlformats.org/officeDocument/2006/relationships/image" Target="../media/image26.png"/><Relationship Id="rId7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/>
        </p:nvSpPr>
        <p:spPr>
          <a:xfrm>
            <a:off x="1065173" y="2290452"/>
            <a:ext cx="783498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/>
          </a:p>
        </p:txBody>
      </p:sp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5113" y="4617964"/>
            <a:ext cx="1955108" cy="5240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1" name="Google Shape;101;p15"/>
          <p:cNvGrpSpPr/>
          <p:nvPr/>
        </p:nvGrpSpPr>
        <p:grpSpPr>
          <a:xfrm>
            <a:off x="2926555" y="5260129"/>
            <a:ext cx="4093158" cy="253508"/>
            <a:chOff x="4061070" y="5710523"/>
            <a:chExt cx="5037732" cy="312010"/>
          </a:xfrm>
        </p:grpSpPr>
        <p:cxnSp>
          <p:nvCxnSpPr>
            <p:cNvPr id="102" name="Google Shape;102;p15"/>
            <p:cNvCxnSpPr/>
            <p:nvPr/>
          </p:nvCxnSpPr>
          <p:spPr>
            <a:xfrm>
              <a:off x="4072955" y="5710523"/>
              <a:ext cx="5010064" cy="0"/>
            </a:xfrm>
            <a:prstGeom prst="straightConnector1">
              <a:avLst/>
            </a:prstGeom>
            <a:noFill/>
            <a:ln cap="flat" cmpd="sng" w="9525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03" name="Google Shape;103;p15"/>
            <p:cNvSpPr txBox="1"/>
            <p:nvPr/>
          </p:nvSpPr>
          <p:spPr>
            <a:xfrm>
              <a:off x="4061070" y="5719492"/>
              <a:ext cx="2247558" cy="3030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000" u="none" cap="none" strike="noStrik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Department  </a:t>
              </a:r>
              <a:r>
                <a:rPr b="0" i="0" lang="en-US" sz="1000" u="none" cap="none" strike="noStrike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Strategic Planning</a:t>
              </a:r>
              <a:endParaRPr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5"/>
            <p:cNvSpPr txBox="1"/>
            <p:nvPr/>
          </p:nvSpPr>
          <p:spPr>
            <a:xfrm>
              <a:off x="7157437" y="5719492"/>
              <a:ext cx="1024343" cy="3030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Issued Date </a:t>
              </a:r>
              <a:endParaRPr b="1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5"/>
            <p:cNvSpPr txBox="1"/>
            <p:nvPr/>
          </p:nvSpPr>
          <p:spPr>
            <a:xfrm>
              <a:off x="8145484" y="5718790"/>
              <a:ext cx="953318" cy="3030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2019.04.30</a:t>
              </a:r>
              <a:endParaRPr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15"/>
          <p:cNvGrpSpPr/>
          <p:nvPr/>
        </p:nvGrpSpPr>
        <p:grpSpPr>
          <a:xfrm rot="5400000">
            <a:off x="-2615385" y="3258322"/>
            <a:ext cx="5572125" cy="341356"/>
            <a:chOff x="1" y="6718852"/>
            <a:chExt cx="12197547" cy="139148"/>
          </a:xfrm>
        </p:grpSpPr>
        <p:sp>
          <p:nvSpPr>
            <p:cNvPr id="107" name="Google Shape;107;p15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5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>
              <a:gsLst>
                <a:gs pos="0">
                  <a:srgbClr val="D90E15"/>
                </a:gs>
                <a:gs pos="89000">
                  <a:srgbClr val="ED8037"/>
                </a:gs>
                <a:gs pos="100000">
                  <a:srgbClr val="F8AC26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6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5"/>
          <p:cNvSpPr/>
          <p:nvPr/>
        </p:nvSpPr>
        <p:spPr>
          <a:xfrm>
            <a:off x="0" y="0"/>
            <a:ext cx="388938" cy="6857996"/>
          </a:xfrm>
          <a:prstGeom prst="rect">
            <a:avLst/>
          </a:prstGeom>
          <a:solidFill>
            <a:srgbClr val="C00C3F">
              <a:alpha val="80000"/>
            </a:srgbClr>
          </a:solidFill>
          <a:ln cap="flat" cmpd="sng" w="12700">
            <a:solidFill>
              <a:srgbClr val="90144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/>
          <p:nvPr>
            <p:ph idx="12" type="sldNum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16"/>
          <p:cNvSpPr txBox="1"/>
          <p:nvPr/>
        </p:nvSpPr>
        <p:spPr>
          <a:xfrm>
            <a:off x="411480" y="114735"/>
            <a:ext cx="305564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Report_Shcedule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6" name="Google Shape;116;p16"/>
          <p:cNvGraphicFramePr/>
          <p:nvPr/>
        </p:nvGraphicFramePr>
        <p:xfrm>
          <a:off x="203200" y="8366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{A78EE9FB-C551-4504-9871-1AFB92A9657A}</a:tableStyleId>
              </a:tblPr>
              <a:tblGrid>
                <a:gridCol w="566050"/>
                <a:gridCol w="982725"/>
                <a:gridCol w="6011025"/>
                <a:gridCol w="433200"/>
                <a:gridCol w="832425"/>
                <a:gridCol w="688025"/>
              </a:tblGrid>
              <a:tr h="1768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do lists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Main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Target Date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Remark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175475">
                <a:tc rowSpan="9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Box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rowSpan="6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artwork sample shipping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5/3 (FRI)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2nd artwork (Design) sample SKB confirm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5/9 (THU)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improvement of structure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Package reliability test complete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approval (Final artwork release)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Package reliability test complete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approval (Final artwork release)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rowSpan="15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rowSpan="5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Device Label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Propose an improvement of printing specifications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5/3 (FRI)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(Improved design + barcode printing)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Device label approval (Final artwork release)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 for using android logo to google 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rowSpan="4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KC Certification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artwork with power consumption and KC certification number 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5/27 (MON)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with KC certification information 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confirm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KC certification label approval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Label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barcode printing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label approval (Final artwork release)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Label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barcode printing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SKB barcode reading test pass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Carton box label approval (Final artwork release)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rowSpan="4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 rowSpan="4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User Manual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artwork 3rd artwork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4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</a:t>
                      </a:r>
                      <a:endParaRPr/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discuss 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 sample for 3rd artwork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3rd artwork sample SKB confirm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75475"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 approval (Final artwork release)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175475">
                <a:tc rowSpan="3"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STB Slant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Tooling modification for T2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5/8 (WED)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USB socket part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Fundamental countermeasure: mold modification for T2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5/8 (WED)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75475"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LED color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Need to prepare how to improve the LED uniformity with schedule</a:t>
                      </a:r>
                      <a:endParaRPr/>
                    </a:p>
                  </a:txBody>
                  <a:tcPr marT="4450" marB="0" marR="4450" marL="802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05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　</a:t>
                      </a:r>
                      <a:endParaRPr/>
                    </a:p>
                  </a:txBody>
                  <a:tcPr marT="4450" marB="0" marR="4450" marL="445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-1" y="0"/>
            <a:ext cx="4983163" cy="6857996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297823" y="3198165"/>
            <a:ext cx="23875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DVT Samples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 txBox="1"/>
          <p:nvPr>
            <p:ph idx="12" type="sldNum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8"/>
          <p:cNvSpPr txBox="1"/>
          <p:nvPr/>
        </p:nvSpPr>
        <p:spPr>
          <a:xfrm>
            <a:off x="411480" y="114735"/>
            <a:ext cx="254108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Report_MD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9" name="Google Shape;129;p18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{44F32617-1C9C-49E7-8C02-151967BD44C4}</a:tableStyleId>
              </a:tblPr>
              <a:tblGrid>
                <a:gridCol w="245675"/>
                <a:gridCol w="532850"/>
                <a:gridCol w="508225"/>
                <a:gridCol w="3302700"/>
                <a:gridCol w="2733975"/>
                <a:gridCol w="434100"/>
                <a:gridCol w="600375"/>
                <a:gridCol w="773600"/>
              </a:tblGrid>
              <a:tr h="252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gridSpan="5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</a:tr>
              <a:tr h="252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1584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cap="none" strike="noStrike"/>
                        <a:t>STB looks like a slant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Spec: 91.5+/-0.2 (DVT Sample spec out: 92.04 ~ 92.29)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Tooling modification (Max 91.7, by T2 samples) 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Required vendor to improve. Will improve from next tooling sample.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MD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cap="none" strike="noStrike"/>
                        <a:t>USB insertion and ignition difficult after case assembly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1) Temporary Measures: USB Hall Booze Cutting 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 for DVT samples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2) Fundamental countermeasure: mold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None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    modification for T2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modify USB connector position on PCBA to solve the stand out issue and plug-in/plug-out issue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LED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</a:t>
                      </a:r>
                      <a:r>
                        <a:rPr lang="en-US" sz="1000" u="none" cap="none" strike="noStrike"/>
                        <a:t>LED lighting Uniformity and color is not matching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Spec: White/Red/Green (ex: White looks like purple color) 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Need to prepare how to improve the LED uniformity with schedule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modify light pipe from next tooling sample.</a:t>
                      </a:r>
                      <a:endParaRPr sz="1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Have checked to color is the same on PCBA only.</a:t>
                      </a:r>
                      <a:endParaRPr sz="1000"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0" name="Google Shape;130;p18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2019.04.30    v0.3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8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2" name="Google Shape;132;p18"/>
          <p:cNvGrpSpPr/>
          <p:nvPr/>
        </p:nvGrpSpPr>
        <p:grpSpPr>
          <a:xfrm>
            <a:off x="1718964" y="1828240"/>
            <a:ext cx="3226157" cy="1113403"/>
            <a:chOff x="5722424" y="1046434"/>
            <a:chExt cx="3226157" cy="1113403"/>
          </a:xfrm>
        </p:grpSpPr>
        <p:pic>
          <p:nvPicPr>
            <p:cNvPr descr="image001" id="133" name="Google Shape;133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432273" y="1046434"/>
              <a:ext cx="1516308" cy="11134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id:image010.jpg@01D4FAFE.BCCBFF70" id="134" name="Google Shape;134;p18"/>
            <p:cNvPicPr preferRelativeResize="0"/>
            <p:nvPr/>
          </p:nvPicPr>
          <p:blipFill rotWithShape="1">
            <a:blip r:embed="rId4">
              <a:alphaModFix/>
            </a:blip>
            <a:srcRect b="5737" l="68867" r="3368" t="5655"/>
            <a:stretch/>
          </p:blipFill>
          <p:spPr>
            <a:xfrm>
              <a:off x="5817032" y="1093826"/>
              <a:ext cx="1615241" cy="10186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8"/>
            <p:cNvSpPr/>
            <p:nvPr/>
          </p:nvSpPr>
          <p:spPr>
            <a:xfrm>
              <a:off x="5722424" y="1229889"/>
              <a:ext cx="265757" cy="657613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36000" lIns="36000" spcFirstLastPara="1" rIns="36000" wrap="square" tIns="360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cid:image001.jpg@01D4FBD9.E494A990" id="136" name="Google Shape;136;p18"/>
          <p:cNvPicPr preferRelativeResize="0"/>
          <p:nvPr/>
        </p:nvPicPr>
        <p:blipFill rotWithShape="1">
          <a:blip r:embed="rId5">
            <a:alphaModFix/>
          </a:blip>
          <a:srcRect b="10917" l="0" r="0" t="0"/>
          <a:stretch/>
        </p:blipFill>
        <p:spPr>
          <a:xfrm>
            <a:off x="1804336" y="3264008"/>
            <a:ext cx="3123472" cy="1502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002" id="137" name="Google Shape;137;p18"/>
          <p:cNvPicPr preferRelativeResize="0"/>
          <p:nvPr/>
        </p:nvPicPr>
        <p:blipFill rotWithShape="1">
          <a:blip r:embed="rId6">
            <a:alphaModFix/>
          </a:blip>
          <a:srcRect b="18933" l="37853" r="0" t="0"/>
          <a:stretch/>
        </p:blipFill>
        <p:spPr>
          <a:xfrm>
            <a:off x="1684361" y="5088653"/>
            <a:ext cx="3268639" cy="1064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idx="12" type="sldNum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19"/>
          <p:cNvSpPr txBox="1"/>
          <p:nvPr/>
        </p:nvSpPr>
        <p:spPr>
          <a:xfrm>
            <a:off x="411480" y="114735"/>
            <a:ext cx="314130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Report_Packaging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4" name="Google Shape;144;p19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{44F32617-1C9C-49E7-8C02-151967BD44C4}</a:tableStyleId>
              </a:tblPr>
              <a:tblGrid>
                <a:gridCol w="245675"/>
                <a:gridCol w="532850"/>
                <a:gridCol w="508225"/>
                <a:gridCol w="3321175"/>
                <a:gridCol w="2678550"/>
                <a:gridCol w="572650"/>
                <a:gridCol w="517225"/>
                <a:gridCol w="755125"/>
              </a:tblGrid>
              <a:tr h="252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gridSpan="5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</a:tr>
              <a:tr h="252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1584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a structural weakness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Need to improve package structure 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improve box structure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Plastic bag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Plastic bag Damage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remove plastic bag  carefully during assembly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Adapter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Missing packaging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Next Actions: Plastic bag packing application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Need ALT to make the same package rule for two vendors.</a:t>
                      </a:r>
                      <a:endParaRPr sz="1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FXN will package ADP as what we receive</a:t>
                      </a:r>
                      <a:endParaRPr sz="1000"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5" name="Google Shape;145;p19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2019.04.30    v0.3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7" name="Google Shape;14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095" y="3304477"/>
            <a:ext cx="1524132" cy="1440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05531" y="4957706"/>
            <a:ext cx="1524132" cy="137936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19"/>
          <p:cNvGrpSpPr/>
          <p:nvPr/>
        </p:nvGrpSpPr>
        <p:grpSpPr>
          <a:xfrm>
            <a:off x="2084250" y="1758921"/>
            <a:ext cx="2620005" cy="1284892"/>
            <a:chOff x="1807159" y="3312160"/>
            <a:chExt cx="2620005" cy="1284892"/>
          </a:xfrm>
        </p:grpSpPr>
        <p:pic>
          <p:nvPicPr>
            <p:cNvPr id="150" name="Google Shape;150;p1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807159" y="3322664"/>
              <a:ext cx="1283347" cy="12698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Google Shape;151;p19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107070" y="3312160"/>
              <a:ext cx="1320094" cy="128489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 txBox="1"/>
          <p:nvPr>
            <p:ph idx="12" type="sldNum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20"/>
          <p:cNvSpPr txBox="1"/>
          <p:nvPr/>
        </p:nvSpPr>
        <p:spPr>
          <a:xfrm>
            <a:off x="411480" y="114735"/>
            <a:ext cx="31942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Report_Packaging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8" name="Google Shape;158;p20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{44F32617-1C9C-49E7-8C02-151967BD44C4}</a:tableStyleId>
              </a:tblPr>
              <a:tblGrid>
                <a:gridCol w="245675"/>
                <a:gridCol w="532850"/>
                <a:gridCol w="508225"/>
                <a:gridCol w="2896300"/>
                <a:gridCol w="2752425"/>
                <a:gridCol w="468000"/>
                <a:gridCol w="468000"/>
                <a:gridCol w="1260000"/>
              </a:tblGrid>
              <a:tr h="252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gridSpan="5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</a:tr>
              <a:tr h="252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1584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folding manual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Will package it more carefully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Manual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 Poor print quality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Required vendor to improve it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06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Packing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DVT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Packaging order is not serial number order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Normally it will be packaged in </a:t>
                      </a:r>
                      <a:r>
                        <a:rPr lang="en-US" sz="1000"/>
                        <a:t>sequence</a:t>
                      </a:r>
                      <a:r>
                        <a:rPr lang="en-US" sz="1000"/>
                        <a:t>.</a:t>
                      </a:r>
                      <a:endParaRPr sz="1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/>
                        <a:t>We have mix ALT q'ty and FXN q'ty together on this DVT production.</a:t>
                      </a:r>
                      <a:endParaRPr sz="1000"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9" name="Google Shape;159;p20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2019.04.30    v0.3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0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1" name="Google Shape;161;p20"/>
          <p:cNvGrpSpPr/>
          <p:nvPr/>
        </p:nvGrpSpPr>
        <p:grpSpPr>
          <a:xfrm>
            <a:off x="1807159" y="3178062"/>
            <a:ext cx="2620005" cy="1589408"/>
            <a:chOff x="3398384" y="2862617"/>
            <a:chExt cx="3145841" cy="1908403"/>
          </a:xfrm>
        </p:grpSpPr>
        <p:pic>
          <p:nvPicPr>
            <p:cNvPr id="162" name="Google Shape;162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398385" y="3044156"/>
              <a:ext cx="3109229" cy="7696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398384" y="4042354"/>
              <a:ext cx="3109229" cy="72866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4" name="Google Shape;164;p20"/>
            <p:cNvSpPr txBox="1"/>
            <p:nvPr/>
          </p:nvSpPr>
          <p:spPr>
            <a:xfrm>
              <a:off x="5580500" y="286261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aseline="30000"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i="1" sz="1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20"/>
            <p:cNvSpPr txBox="1"/>
            <p:nvPr/>
          </p:nvSpPr>
          <p:spPr>
            <a:xfrm>
              <a:off x="5580500" y="3825722"/>
              <a:ext cx="96372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r>
                <a:rPr baseline="30000"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nd</a:t>
              </a: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i="1" sz="1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6" name="Google Shape;166;p20"/>
          <p:cNvGrpSpPr/>
          <p:nvPr/>
        </p:nvGrpSpPr>
        <p:grpSpPr>
          <a:xfrm>
            <a:off x="2460241" y="4849997"/>
            <a:ext cx="1283348" cy="1566743"/>
            <a:chOff x="1703725" y="4849997"/>
            <a:chExt cx="1283348" cy="1566743"/>
          </a:xfrm>
        </p:grpSpPr>
        <p:pic>
          <p:nvPicPr>
            <p:cNvPr id="167" name="Google Shape;167;p2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703725" y="4849997"/>
              <a:ext cx="1283348" cy="15178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8" name="Google Shape;168;p20"/>
            <p:cNvSpPr/>
            <p:nvPr/>
          </p:nvSpPr>
          <p:spPr>
            <a:xfrm>
              <a:off x="1703725" y="5105937"/>
              <a:ext cx="1283347" cy="1310803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9" name="Google Shape;169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16618" y="1705504"/>
            <a:ext cx="2610546" cy="14638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1"/>
          <p:cNvSpPr/>
          <p:nvPr/>
        </p:nvSpPr>
        <p:spPr>
          <a:xfrm>
            <a:off x="-1" y="0"/>
            <a:ext cx="4983163" cy="6857996"/>
          </a:xfrm>
          <a:prstGeom prst="rect">
            <a:avLst/>
          </a:prstGeom>
          <a:solidFill>
            <a:srgbClr val="F2F2F2">
              <a:alpha val="4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1"/>
          <p:cNvSpPr txBox="1"/>
          <p:nvPr/>
        </p:nvSpPr>
        <p:spPr>
          <a:xfrm>
            <a:off x="759599" y="3198165"/>
            <a:ext cx="346396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1</a:t>
            </a:r>
            <a:r>
              <a:rPr b="1"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</a:t>
            </a:r>
            <a:r>
              <a:rPr b="1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Sample of Gift Box</a:t>
            </a:r>
            <a:endParaRPr b="1"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/>
          <p:nvPr>
            <p:ph idx="12" type="sldNum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1" name="Google Shape;181;p22"/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2" name="Google Shape;182;p22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{44F32617-1C9C-49E7-8C02-151967BD44C4}</a:tableStyleId>
              </a:tblPr>
              <a:tblGrid>
                <a:gridCol w="245675"/>
                <a:gridCol w="532850"/>
                <a:gridCol w="508225"/>
                <a:gridCol w="2896300"/>
                <a:gridCol w="2752425"/>
                <a:gridCol w="468000"/>
                <a:gridCol w="468000"/>
                <a:gridCol w="1260000"/>
              </a:tblGrid>
              <a:tr h="252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gridSpan="5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</a:tr>
              <a:tr h="252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792000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aseline="3000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Insufficient printing area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  <a:p>
                      <a:pPr indent="-171450" lvl="0" marL="2635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Orange print area expansion required</a:t>
                      </a:r>
                      <a:endParaRPr/>
                    </a:p>
                    <a:p>
                      <a:pPr indent="-171450" lvl="0" marL="2635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</a:t>
                      </a:r>
                      <a:endParaRPr/>
                    </a:p>
                    <a:p>
                      <a:pPr indent="0" lvl="0" marL="9207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([Eagle_BFX-AT100]</a:t>
                      </a:r>
                      <a:endParaRPr/>
                    </a:p>
                    <a:p>
                      <a:pPr indent="0" lvl="0" marL="9207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Gift_Box_Design_v0.4_190412)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◑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01. Eagle_gift box_upper side.jpg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2000">
                <a:tc vMerge="1"/>
                <a:tc vMerge="1"/>
                <a:tc vMerge="1"/>
                <a:tc vMerge="1"/>
                <a:tc vMerge="1"/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AT100(Android)] Gift_Box_Design_v0.4_190412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aseline="3000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Poor print quality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02. Eagle_gift box_bottom_icon.jpg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620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aseline="3000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Poor print quality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03. Eagle_gift box_upper side_text.jpg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83" name="Google Shape;183;p22"/>
          <p:cNvGrpSpPr/>
          <p:nvPr/>
        </p:nvGrpSpPr>
        <p:grpSpPr>
          <a:xfrm>
            <a:off x="2204567" y="1663954"/>
            <a:ext cx="1969036" cy="1525083"/>
            <a:chOff x="1819035" y="923583"/>
            <a:chExt cx="1969036" cy="1525083"/>
          </a:xfrm>
        </p:grpSpPr>
        <p:pic>
          <p:nvPicPr>
            <p:cNvPr id="184" name="Google Shape;184;p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819035" y="923583"/>
              <a:ext cx="970347" cy="1525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22"/>
            <p:cNvSpPr/>
            <p:nvPr/>
          </p:nvSpPr>
          <p:spPr>
            <a:xfrm>
              <a:off x="2537869" y="946009"/>
              <a:ext cx="373720" cy="1480230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86" name="Google Shape;186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035739" y="946009"/>
              <a:ext cx="752332" cy="148023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7" name="Google Shape;187;p22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2019.04.15    v0.1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8" name="Google Shape;188;p22"/>
          <p:cNvGrpSpPr/>
          <p:nvPr/>
        </p:nvGrpSpPr>
        <p:grpSpPr>
          <a:xfrm>
            <a:off x="1816394" y="3394834"/>
            <a:ext cx="2663024" cy="1216684"/>
            <a:chOff x="1816394" y="3394834"/>
            <a:chExt cx="2663024" cy="1216684"/>
          </a:xfrm>
        </p:grpSpPr>
        <p:pic>
          <p:nvPicPr>
            <p:cNvPr id="189" name="Google Shape;189;p2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816394" y="3776391"/>
              <a:ext cx="1290332" cy="4535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0" name="Google Shape;190;p2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3189085" y="3394834"/>
              <a:ext cx="1290333" cy="12166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1" name="Google Shape;191;p22"/>
          <p:cNvGrpSpPr/>
          <p:nvPr/>
        </p:nvGrpSpPr>
        <p:grpSpPr>
          <a:xfrm>
            <a:off x="1996309" y="5023111"/>
            <a:ext cx="2357209" cy="1344740"/>
            <a:chOff x="1816394" y="5023111"/>
            <a:chExt cx="2357209" cy="1344740"/>
          </a:xfrm>
        </p:grpSpPr>
        <p:pic>
          <p:nvPicPr>
            <p:cNvPr id="192" name="Google Shape;192;p22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816394" y="5381379"/>
              <a:ext cx="1290332" cy="6100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3" name="Google Shape;193;p22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3189085" y="5023111"/>
              <a:ext cx="984518" cy="13447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4" name="Google Shape;194;p22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/>
          <p:nvPr>
            <p:ph idx="12" type="sldNum"/>
          </p:nvPr>
        </p:nvSpPr>
        <p:spPr>
          <a:xfrm>
            <a:off x="7677150" y="6416740"/>
            <a:ext cx="222885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0" name="Google Shape;200;p23"/>
          <p:cNvSpPr txBox="1"/>
          <p:nvPr/>
        </p:nvSpPr>
        <p:spPr>
          <a:xfrm>
            <a:off x="411480" y="114735"/>
            <a:ext cx="20778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[Eagle] Issue Report</a:t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1" name="Google Shape;201;p23"/>
          <p:cNvGraphicFramePr/>
          <p:nvPr/>
        </p:nvGraphicFramePr>
        <p:xfrm>
          <a:off x="388937" y="99753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{44F32617-1C9C-49E7-8C02-151967BD44C4}</a:tableStyleId>
              </a:tblPr>
              <a:tblGrid>
                <a:gridCol w="245675"/>
                <a:gridCol w="532850"/>
                <a:gridCol w="508225"/>
                <a:gridCol w="2896300"/>
                <a:gridCol w="2752425"/>
                <a:gridCol w="468000"/>
                <a:gridCol w="468000"/>
                <a:gridCol w="1260000"/>
              </a:tblGrid>
              <a:tr h="252000">
                <a:tc gridSpan="3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Category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gridSpan="5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 hMerge="1"/>
                <a:tc hMerge="1"/>
                <a:tc hMerge="1"/>
                <a:tc hMerge="1"/>
              </a:tr>
              <a:tr h="2520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No.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Item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Version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Image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Contents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Assignment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Status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Reference</a:t>
                      </a:r>
                      <a:endParaRPr b="1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2"/>
                    </a:solidFill>
                  </a:tcPr>
                </a:tc>
              </a:tr>
              <a:tr h="16190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aseline="3000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Missing printing </a:t>
                      </a:r>
                      <a:endParaRPr b="0"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 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FXN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○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04. Eagle_gift box_side_label_attachment_guideline.jpg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60275"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Gift Box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aseline="3000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</a:t>
                      </a: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sample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Issue : Color difference compared to comparative model</a:t>
                      </a:r>
                      <a:endParaRPr/>
                    </a:p>
                    <a:p>
                      <a:pPr indent="-171450" lvl="0" marL="1714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Noto Sans Symbols"/>
                        <a:buChar char="▪"/>
                      </a:pPr>
                      <a:r>
                        <a:rPr b="0"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Improvement : 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-171450" lvl="0" marL="263525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</a:t>
                      </a:r>
                      <a:endParaRPr/>
                    </a:p>
                    <a:p>
                      <a:pPr indent="-171450" lvl="0" marL="2635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Color change with PANTONE 158C</a:t>
                      </a:r>
                      <a:endParaRPr/>
                    </a:p>
                    <a:p>
                      <a:pPr indent="-171450" lvl="0" marL="26352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Char char="-"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Applying improvement to design artwork v0.4 ([Eagle_BFX-AT100]</a:t>
                      </a:r>
                      <a:endParaRPr/>
                    </a:p>
                    <a:p>
                      <a:pPr indent="0" lvl="0" marL="92075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rPr lang="en-US" sz="10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     Gift_Box_Design_v0.4_190412)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ALT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/>
                        <a:t>◑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05. Eagle_gift box_color_comparison.jpg</a:t>
                      </a:r>
                      <a:endParaRPr/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12250">
                <a:tc vMerge="1"/>
                <a:tc vMerge="1"/>
                <a:tc vMerge="1"/>
                <a:tc vMerge="1"/>
                <a:tc vMerge="1"/>
                <a:tc vMerge="1"/>
                <a:tc vMerge="1"/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[Eagle_BFX-AT100(Android)] Gift_Box_Design_v0.4_190412</a:t>
                      </a:r>
                      <a:endParaRPr sz="1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36000" marB="36000" marR="36000" marL="36000" anchor="ctr">
                    <a:lnL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FBFB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F3F3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2" name="Google Shape;202;p23"/>
          <p:cNvSpPr txBox="1"/>
          <p:nvPr/>
        </p:nvSpPr>
        <p:spPr>
          <a:xfrm>
            <a:off x="302240" y="762854"/>
            <a:ext cx="1111202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2019.04.15    v0.1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3"/>
          <p:cNvSpPr txBox="1"/>
          <p:nvPr/>
        </p:nvSpPr>
        <p:spPr>
          <a:xfrm>
            <a:off x="7259783" y="769020"/>
            <a:ext cx="235526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○ Open     ◑ Improving     ● Closed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4" name="Google Shape;204;p23"/>
          <p:cNvGrpSpPr/>
          <p:nvPr/>
        </p:nvGrpSpPr>
        <p:grpSpPr>
          <a:xfrm>
            <a:off x="2061117" y="1646951"/>
            <a:ext cx="2206083" cy="1562930"/>
            <a:chOff x="1644557" y="1626631"/>
            <a:chExt cx="2206083" cy="1562930"/>
          </a:xfrm>
        </p:grpSpPr>
        <p:pic>
          <p:nvPicPr>
            <p:cNvPr id="205" name="Google Shape;205;p2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721441" y="2435597"/>
              <a:ext cx="2129199" cy="7442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21441" y="1673123"/>
              <a:ext cx="2129199" cy="7261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3"/>
            <p:cNvSpPr txBox="1"/>
            <p:nvPr/>
          </p:nvSpPr>
          <p:spPr>
            <a:xfrm>
              <a:off x="1644557" y="1626631"/>
              <a:ext cx="1295547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Design artwork</a:t>
              </a:r>
              <a:endParaRPr i="1" sz="1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23"/>
            <p:cNvSpPr txBox="1"/>
            <p:nvPr/>
          </p:nvSpPr>
          <p:spPr>
            <a:xfrm>
              <a:off x="1644557" y="241527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aseline="30000"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i="1" sz="1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3453570" y="1948770"/>
              <a:ext cx="373720" cy="466507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3453570" y="2723054"/>
              <a:ext cx="373720" cy="466507"/>
            </a:xfrm>
            <a:prstGeom prst="rect">
              <a:avLst/>
            </a:prstGeom>
            <a:noFill/>
            <a:ln cap="flat" cmpd="sng" w="3810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23"/>
          <p:cNvGrpSpPr/>
          <p:nvPr/>
        </p:nvGrpSpPr>
        <p:grpSpPr>
          <a:xfrm>
            <a:off x="1741677" y="3570085"/>
            <a:ext cx="2779606" cy="2095819"/>
            <a:chOff x="1741677" y="3570085"/>
            <a:chExt cx="2779606" cy="2095819"/>
          </a:xfrm>
        </p:grpSpPr>
        <p:grpSp>
          <p:nvGrpSpPr>
            <p:cNvPr id="212" name="Google Shape;212;p23"/>
            <p:cNvGrpSpPr/>
            <p:nvPr/>
          </p:nvGrpSpPr>
          <p:grpSpPr>
            <a:xfrm>
              <a:off x="1741677" y="3570085"/>
              <a:ext cx="2779606" cy="2095819"/>
              <a:chOff x="1758559" y="3421074"/>
              <a:chExt cx="2911358" cy="2195160"/>
            </a:xfrm>
          </p:grpSpPr>
          <p:pic>
            <p:nvPicPr>
              <p:cNvPr id="213" name="Google Shape;213;p2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758559" y="3421074"/>
                <a:ext cx="1212692" cy="219516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4" name="Google Shape;214;p2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3070342" y="3438391"/>
                <a:ext cx="1599575" cy="101555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5" name="Google Shape;215;p23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3045393" y="4518654"/>
                <a:ext cx="1624524" cy="9541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16" name="Google Shape;216;p23"/>
            <p:cNvSpPr txBox="1"/>
            <p:nvPr/>
          </p:nvSpPr>
          <p:spPr>
            <a:xfrm>
              <a:off x="1857026" y="3927537"/>
              <a:ext cx="92711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r>
                <a:rPr baseline="30000"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st</a:t>
              </a: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sample</a:t>
              </a:r>
              <a:endParaRPr i="1" sz="1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23"/>
            <p:cNvSpPr txBox="1"/>
            <p:nvPr/>
          </p:nvSpPr>
          <p:spPr>
            <a:xfrm>
              <a:off x="1857026" y="4992140"/>
              <a:ext cx="89870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Reference</a:t>
              </a:r>
              <a:endParaRPr i="1" sz="1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2678338" y="3598337"/>
              <a:ext cx="304501" cy="29580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23"/>
            <p:cNvSpPr/>
            <p:nvPr/>
          </p:nvSpPr>
          <p:spPr>
            <a:xfrm>
              <a:off x="2678338" y="4592570"/>
              <a:ext cx="304501" cy="29580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3198" y="5978556"/>
            <a:ext cx="1343865" cy="478932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4"/>
          <p:cNvSpPr txBox="1"/>
          <p:nvPr/>
        </p:nvSpPr>
        <p:spPr>
          <a:xfrm>
            <a:off x="417299" y="854942"/>
            <a:ext cx="5279047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you.</a:t>
            </a:r>
            <a:endParaRPr/>
          </a:p>
        </p:txBody>
      </p:sp>
      <p:pic>
        <p:nvPicPr>
          <p:cNvPr id="227" name="Google Shape;22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9759" y="1099353"/>
            <a:ext cx="5407304" cy="4659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 테마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